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59" r:id="rId4"/>
    <p:sldId id="260" r:id="rId5"/>
    <p:sldId id="261" r:id="rId6"/>
    <p:sldId id="271" r:id="rId7"/>
    <p:sldId id="262" r:id="rId8"/>
    <p:sldId id="263" r:id="rId9"/>
    <p:sldId id="264" r:id="rId10"/>
    <p:sldId id="270"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C9146C-75FA-4FBC-8E32-0D4E4263871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9146C-75FA-4FBC-8E32-0D4E4263871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9146C-75FA-4FBC-8E32-0D4E4263871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9146C-75FA-4FBC-8E32-0D4E4263871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9146C-75FA-4FBC-8E32-0D4E4263871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C9146C-75FA-4FBC-8E32-0D4E4263871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C9146C-75FA-4FBC-8E32-0D4E42638719}"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C9146C-75FA-4FBC-8E32-0D4E42638719}"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9146C-75FA-4FBC-8E32-0D4E42638719}"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9146C-75FA-4FBC-8E32-0D4E4263871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9146C-75FA-4FBC-8E32-0D4E4263871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AB0B1-B025-4A39-93F0-10BD83F94D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9146C-75FA-4FBC-8E32-0D4E42638719}" type="datetimeFigureOut">
              <a:rPr lang="en-US" smtClean="0"/>
              <a:pPr/>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AB0B1-B025-4A39-93F0-10BD83F94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0" y="1285860"/>
            <a:ext cx="8896987" cy="1200329"/>
          </a:xfrm>
          <a:prstGeom prst="rect">
            <a:avLst/>
          </a:prstGeom>
          <a:noFill/>
          <a:ln w="9525">
            <a:noFill/>
            <a:miter lim="800000"/>
            <a:headEnd/>
            <a:tailEnd/>
          </a:ln>
        </p:spPr>
        <p:txBody>
          <a:bodyPr wrap="none">
            <a:spAutoFit/>
          </a:bodyPr>
          <a:lstStyle/>
          <a:p>
            <a:r>
              <a:rPr lang="en-US" sz="7200" dirty="0" smtClean="0">
                <a:solidFill>
                  <a:srgbClr val="7030A0"/>
                </a:solidFill>
                <a:latin typeface="Calibri" pitchFamily="34" charset="0"/>
              </a:rPr>
              <a:t>QUANTUM CHEMISTRY</a:t>
            </a:r>
            <a:endParaRPr lang="en-US" sz="7200" dirty="0">
              <a:solidFill>
                <a:srgbClr val="7030A0"/>
              </a:solidFill>
              <a:latin typeface="Calibri" pitchFamily="34" charset="0"/>
            </a:endParaRPr>
          </a:p>
        </p:txBody>
      </p:sp>
      <p:sp>
        <p:nvSpPr>
          <p:cNvPr id="2051" name="TextBox 6"/>
          <p:cNvSpPr txBox="1">
            <a:spLocks noChangeArrowheads="1"/>
          </p:cNvSpPr>
          <p:nvPr/>
        </p:nvSpPr>
        <p:spPr bwMode="auto">
          <a:xfrm>
            <a:off x="428596" y="3429000"/>
            <a:ext cx="6071406" cy="1815882"/>
          </a:xfrm>
          <a:prstGeom prst="rect">
            <a:avLst/>
          </a:prstGeom>
          <a:noFill/>
          <a:ln w="9525">
            <a:noFill/>
            <a:miter lim="800000"/>
            <a:headEnd/>
            <a:tailEnd/>
          </a:ln>
        </p:spPr>
        <p:txBody>
          <a:bodyPr wrap="none">
            <a:spAutoFit/>
          </a:bodyPr>
          <a:lstStyle/>
          <a:p>
            <a:r>
              <a:rPr lang="en-US" sz="2800" dirty="0" smtClean="0">
                <a:solidFill>
                  <a:srgbClr val="00B0F0"/>
                </a:solidFill>
                <a:latin typeface="Calibri" pitchFamily="34" charset="0"/>
              </a:rPr>
              <a:t>DR. J. MADHAVAN</a:t>
            </a:r>
            <a:endParaRPr lang="en-US" sz="2800" dirty="0">
              <a:solidFill>
                <a:srgbClr val="00B0F0"/>
              </a:solidFill>
              <a:latin typeface="Calibri" pitchFamily="34" charset="0"/>
            </a:endParaRPr>
          </a:p>
          <a:p>
            <a:r>
              <a:rPr lang="en-US" sz="2800" dirty="0">
                <a:solidFill>
                  <a:srgbClr val="00B0F0"/>
                </a:solidFill>
                <a:latin typeface="Calibri" pitchFamily="34" charset="0"/>
              </a:rPr>
              <a:t>Assistant Professor</a:t>
            </a:r>
          </a:p>
          <a:p>
            <a:r>
              <a:rPr lang="en-US" sz="2800" dirty="0" smtClean="0">
                <a:solidFill>
                  <a:srgbClr val="00B0F0"/>
                </a:solidFill>
                <a:latin typeface="Calibri" pitchFamily="34" charset="0"/>
              </a:rPr>
              <a:t>Department </a:t>
            </a:r>
            <a:r>
              <a:rPr lang="en-US" sz="2800" dirty="0">
                <a:solidFill>
                  <a:srgbClr val="00B0F0"/>
                </a:solidFill>
                <a:latin typeface="Calibri" pitchFamily="34" charset="0"/>
              </a:rPr>
              <a:t>of Chemistry</a:t>
            </a:r>
          </a:p>
          <a:p>
            <a:pPr algn="ctr"/>
            <a:r>
              <a:rPr lang="en-US" sz="2800" dirty="0" smtClean="0">
                <a:solidFill>
                  <a:srgbClr val="00B0F0"/>
                </a:solidFill>
                <a:latin typeface="Calibri" pitchFamily="34" charset="0"/>
              </a:rPr>
              <a:t>Thiruvalluvar University, </a:t>
            </a:r>
            <a:r>
              <a:rPr lang="en-US" sz="2800" dirty="0">
                <a:solidFill>
                  <a:srgbClr val="00B0F0"/>
                </a:solidFill>
                <a:latin typeface="Calibri" pitchFamily="34" charset="0"/>
              </a:rPr>
              <a:t>Vellore-632 115</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1538" y="714356"/>
            <a:ext cx="7500990" cy="1477328"/>
          </a:xfrm>
          <a:prstGeom prst="rect">
            <a:avLst/>
          </a:prstGeom>
          <a:noFill/>
        </p:spPr>
        <p:txBody>
          <a:bodyPr wrap="square" rtlCol="0">
            <a:spAutoFit/>
          </a:bodyPr>
          <a:lstStyle/>
          <a:p>
            <a:pPr algn="just"/>
            <a:r>
              <a:rPr lang="en-SG" dirty="0" smtClean="0"/>
              <a:t>Planck proposed that a black body chamber was filled not only with radiation but also with molecules of perfect gas and dipole oscillators of molecular dimensions constituting the lack body absorbed energy from the radiation and transferred it </a:t>
            </a:r>
            <a:r>
              <a:rPr lang="en-SG" dirty="0" err="1" smtClean="0"/>
              <a:t>partily</a:t>
            </a:r>
            <a:r>
              <a:rPr lang="en-SG" dirty="0" smtClean="0"/>
              <a:t> or wholly to the gas molecules when the later collided with them. </a:t>
            </a:r>
          </a:p>
        </p:txBody>
      </p:sp>
      <p:pic>
        <p:nvPicPr>
          <p:cNvPr id="5" name="Picture 4" descr="Scan3.jpg"/>
          <p:cNvPicPr>
            <a:picLocks noChangeAspect="1"/>
          </p:cNvPicPr>
          <p:nvPr/>
        </p:nvPicPr>
        <p:blipFill>
          <a:blip r:embed="rId2"/>
          <a:srcRect l="8454" t="9375" r="49999" b="85417"/>
          <a:stretch>
            <a:fillRect/>
          </a:stretch>
        </p:blipFill>
        <p:spPr>
          <a:xfrm>
            <a:off x="2000232" y="2500306"/>
            <a:ext cx="4357718" cy="7858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24" y="571480"/>
            <a:ext cx="6604244" cy="923330"/>
          </a:xfrm>
          <a:prstGeom prst="rect">
            <a:avLst/>
          </a:prstGeom>
        </p:spPr>
        <p:txBody>
          <a:bodyPr wrap="none">
            <a:spAutoFit/>
          </a:bodyPr>
          <a:lstStyle/>
          <a:p>
            <a:r>
              <a:rPr lang="en-US" dirty="0" smtClean="0"/>
              <a:t>Planck’s law in terms of </a:t>
            </a:r>
            <a:r>
              <a:rPr lang="en-US" dirty="0" err="1" smtClean="0"/>
              <a:t>emittance</a:t>
            </a:r>
            <a:r>
              <a:rPr lang="en-US" dirty="0" smtClean="0"/>
              <a:t> (infinitesimal </a:t>
            </a:r>
            <a:r>
              <a:rPr lang="en-US" i="1" dirty="0" smtClean="0"/>
              <a:t>power per unit area </a:t>
            </a:r>
          </a:p>
          <a:p>
            <a:r>
              <a:rPr lang="en-US" i="1" dirty="0" smtClean="0"/>
              <a:t>(Note: </a:t>
            </a:r>
            <a:r>
              <a:rPr lang="en-US" dirty="0" smtClean="0"/>
              <a:t>power is defined as energy per unit time)</a:t>
            </a:r>
            <a:r>
              <a:rPr lang="en-US" i="1" dirty="0" smtClean="0"/>
              <a:t>)</a:t>
            </a:r>
          </a:p>
          <a:p>
            <a:r>
              <a:rPr lang="en-US" dirty="0" smtClean="0"/>
              <a:t> is written as follows </a:t>
            </a:r>
            <a:endParaRPr lang="en-US" dirty="0"/>
          </a:p>
        </p:txBody>
      </p:sp>
      <p:pic>
        <p:nvPicPr>
          <p:cNvPr id="3074" name="Picture 2"/>
          <p:cNvPicPr>
            <a:picLocks noChangeAspect="1" noChangeArrowheads="1"/>
          </p:cNvPicPr>
          <p:nvPr/>
        </p:nvPicPr>
        <p:blipFill>
          <a:blip r:embed="rId2"/>
          <a:srcRect/>
          <a:stretch>
            <a:fillRect/>
          </a:stretch>
        </p:blipFill>
        <p:spPr bwMode="auto">
          <a:xfrm>
            <a:off x="3214678" y="1357298"/>
            <a:ext cx="2828925" cy="819150"/>
          </a:xfrm>
          <a:prstGeom prst="rect">
            <a:avLst/>
          </a:prstGeom>
          <a:noFill/>
          <a:ln w="9525">
            <a:noFill/>
            <a:miter lim="800000"/>
            <a:headEnd/>
            <a:tailEnd/>
          </a:ln>
          <a:effectLst/>
        </p:spPr>
      </p:pic>
      <p:sp>
        <p:nvSpPr>
          <p:cNvPr id="9" name="Rectangle 8"/>
          <p:cNvSpPr/>
          <p:nvPr/>
        </p:nvSpPr>
        <p:spPr>
          <a:xfrm>
            <a:off x="500034" y="2214554"/>
            <a:ext cx="8001056" cy="923330"/>
          </a:xfrm>
          <a:prstGeom prst="rect">
            <a:avLst/>
          </a:prstGeom>
        </p:spPr>
        <p:txBody>
          <a:bodyPr wrap="square">
            <a:spAutoFit/>
          </a:bodyPr>
          <a:lstStyle/>
          <a:p>
            <a:pPr algn="just"/>
            <a:r>
              <a:rPr lang="en-US" dirty="0" smtClean="0"/>
              <a:t>This Planck’s equation predicts the intensity of blackbody radiation at </a:t>
            </a:r>
            <a:r>
              <a:rPr lang="en-US" i="1" dirty="0" smtClean="0"/>
              <a:t>all wavelengths and all temperatures. This formula had no </a:t>
            </a:r>
            <a:r>
              <a:rPr lang="en-US" i="1" dirty="0" err="1" smtClean="0"/>
              <a:t>theorectical</a:t>
            </a:r>
            <a:r>
              <a:rPr lang="en-US" i="1" dirty="0" smtClean="0"/>
              <a:t> background and was obtained empirically by trial and error method to explain the observed results</a:t>
            </a:r>
            <a:endParaRPr lang="en-US" dirty="0"/>
          </a:p>
        </p:txBody>
      </p:sp>
      <p:sp>
        <p:nvSpPr>
          <p:cNvPr id="10" name="Rectangle 9"/>
          <p:cNvSpPr/>
          <p:nvPr/>
        </p:nvSpPr>
        <p:spPr>
          <a:xfrm>
            <a:off x="571472" y="3286124"/>
            <a:ext cx="8715436" cy="646331"/>
          </a:xfrm>
          <a:prstGeom prst="rect">
            <a:avLst/>
          </a:prstGeom>
        </p:spPr>
        <p:txBody>
          <a:bodyPr wrap="square">
            <a:spAutoFit/>
          </a:bodyPr>
          <a:lstStyle/>
          <a:p>
            <a:r>
              <a:rPr lang="en-US" dirty="0" smtClean="0"/>
              <a:t>Planck’s equation can also be integrated from 0 0 to ∞ in a straightforward</a:t>
            </a:r>
          </a:p>
          <a:p>
            <a:r>
              <a:rPr lang="en-US" dirty="0" smtClean="0"/>
              <a:t>manner to obtain</a:t>
            </a:r>
            <a:endParaRPr lang="en-US" dirty="0"/>
          </a:p>
        </p:txBody>
      </p:sp>
      <p:pic>
        <p:nvPicPr>
          <p:cNvPr id="3076" name="Picture 4"/>
          <p:cNvPicPr>
            <a:picLocks noChangeAspect="1" noChangeArrowheads="1"/>
          </p:cNvPicPr>
          <p:nvPr/>
        </p:nvPicPr>
        <p:blipFill>
          <a:blip r:embed="rId3"/>
          <a:srcRect/>
          <a:stretch>
            <a:fillRect/>
          </a:stretch>
        </p:blipFill>
        <p:spPr bwMode="auto">
          <a:xfrm>
            <a:off x="1785918" y="3929066"/>
            <a:ext cx="1790700" cy="7810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3929058" y="4143380"/>
            <a:ext cx="4886325" cy="323850"/>
          </a:xfrm>
          <a:prstGeom prst="rect">
            <a:avLst/>
          </a:prstGeom>
          <a:noFill/>
          <a:ln w="9525">
            <a:noFill/>
            <a:miter lim="800000"/>
            <a:headEnd/>
            <a:tailEnd/>
          </a:ln>
          <a:effectLst/>
        </p:spPr>
      </p:pic>
      <p:sp>
        <p:nvSpPr>
          <p:cNvPr id="16" name="Rectangle 15"/>
          <p:cNvSpPr/>
          <p:nvPr/>
        </p:nvSpPr>
        <p:spPr>
          <a:xfrm>
            <a:off x="642910" y="4857760"/>
            <a:ext cx="7643866" cy="1477328"/>
          </a:xfrm>
          <a:prstGeom prst="rect">
            <a:avLst/>
          </a:prstGeom>
        </p:spPr>
        <p:txBody>
          <a:bodyPr wrap="square">
            <a:spAutoFit/>
          </a:bodyPr>
          <a:lstStyle/>
          <a:p>
            <a:pPr algn="just"/>
            <a:r>
              <a:rPr lang="en-US" dirty="0" smtClean="0"/>
              <a:t>Power flux is proportional to the fourth power of the absolute temperature. That is, Planck’s equation produces the Stefan-Boltzmann law (equation 9.18) and predicts the correct value, in terms of fundamental constants, of the Stefan-Boltzmann constant </a:t>
            </a:r>
            <a:r>
              <a:rPr lang="el-GR" dirty="0" smtClean="0"/>
              <a:t>σ</a:t>
            </a:r>
            <a:r>
              <a:rPr lang="en-US" dirty="0" smtClean="0"/>
              <a:t>. This was another prediction of Planck’s derivation that was supported by observation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1285852" y="500041"/>
            <a:ext cx="4000528" cy="2690477"/>
          </a:xfrm>
          <a:prstGeom prst="rect">
            <a:avLst/>
          </a:prstGeom>
          <a:noFill/>
          <a:ln w="9525">
            <a:noFill/>
            <a:miter lim="800000"/>
            <a:headEnd/>
            <a:tailEnd/>
          </a:ln>
          <a:effectLst/>
        </p:spPr>
      </p:pic>
      <p:sp>
        <p:nvSpPr>
          <p:cNvPr id="6" name="Rectangle 5"/>
          <p:cNvSpPr/>
          <p:nvPr/>
        </p:nvSpPr>
        <p:spPr>
          <a:xfrm>
            <a:off x="5500694" y="857232"/>
            <a:ext cx="2357454" cy="1754326"/>
          </a:xfrm>
          <a:prstGeom prst="rect">
            <a:avLst/>
          </a:prstGeom>
        </p:spPr>
        <p:txBody>
          <a:bodyPr wrap="square">
            <a:spAutoFit/>
          </a:bodyPr>
          <a:lstStyle/>
          <a:p>
            <a:r>
              <a:rPr lang="en-US" sz="1200" dirty="0" smtClean="0"/>
              <a:t>A plot of the intensity of radiation versus wavelength at different temperatures for</a:t>
            </a:r>
          </a:p>
          <a:p>
            <a:r>
              <a:rPr lang="en-US" sz="1200" dirty="0" smtClean="0"/>
              <a:t>a blackbody, assuming Planck’s radiation law is correct. Predictions based on Planck’s law agree with experimental measurements, suggesting a correct theoretical basis</a:t>
            </a:r>
            <a:endParaRPr lang="en-US" sz="1200" dirty="0"/>
          </a:p>
        </p:txBody>
      </p:sp>
      <p:sp>
        <p:nvSpPr>
          <p:cNvPr id="7" name="Rectangle 6"/>
          <p:cNvSpPr/>
          <p:nvPr/>
        </p:nvSpPr>
        <p:spPr>
          <a:xfrm>
            <a:off x="214282" y="3357562"/>
            <a:ext cx="7072362" cy="2862322"/>
          </a:xfrm>
          <a:prstGeom prst="rect">
            <a:avLst/>
          </a:prstGeom>
        </p:spPr>
        <p:txBody>
          <a:bodyPr wrap="square">
            <a:spAutoFit/>
          </a:bodyPr>
          <a:lstStyle/>
          <a:p>
            <a:r>
              <a:rPr lang="en-US" dirty="0" smtClean="0"/>
              <a:t>many scientists (including Planck himself, initially) suspected that Planck’s equations were more of a mathematical curiosity and did not have any physical importance. Planck’s quantum theory was a mere mathematical curiosity for only five years.</a:t>
            </a:r>
          </a:p>
          <a:p>
            <a:r>
              <a:rPr lang="en-US" dirty="0" smtClean="0"/>
              <a:t>In 1905, the 26-year-old German physicist </a:t>
            </a:r>
            <a:r>
              <a:rPr lang="en-US" b="1" dirty="0" smtClean="0"/>
              <a:t>Albert Einstein </a:t>
            </a:r>
            <a:r>
              <a:rPr lang="en-US" dirty="0" smtClean="0"/>
              <a:t>(Figure 9.16) published a paper about the photoelectric effect. In this paper, Einstein applied Planck’s quantized-energy assumption not to the electrical oscillators in matter but to light itself. Thus, a quantum of light was assumed to be the energy that light has, and the amount of that energy is proportional to its frequency</a:t>
            </a:r>
            <a:endParaRPr lang="en-US" dirty="0"/>
          </a:p>
        </p:txBody>
      </p:sp>
      <p:pic>
        <p:nvPicPr>
          <p:cNvPr id="4098" name="Picture 2"/>
          <p:cNvPicPr>
            <a:picLocks noChangeAspect="1" noChangeArrowheads="1"/>
          </p:cNvPicPr>
          <p:nvPr/>
        </p:nvPicPr>
        <p:blipFill>
          <a:blip r:embed="rId3"/>
          <a:srcRect/>
          <a:stretch>
            <a:fillRect/>
          </a:stretch>
        </p:blipFill>
        <p:spPr bwMode="auto">
          <a:xfrm>
            <a:off x="7358082" y="3643314"/>
            <a:ext cx="1544595" cy="1905001"/>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3500430" y="6072206"/>
            <a:ext cx="1047750" cy="381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642918"/>
            <a:ext cx="8001056" cy="2585323"/>
          </a:xfrm>
          <a:prstGeom prst="rect">
            <a:avLst/>
          </a:prstGeom>
        </p:spPr>
        <p:txBody>
          <a:bodyPr wrap="square">
            <a:spAutoFit/>
          </a:bodyPr>
          <a:lstStyle/>
          <a:p>
            <a:r>
              <a:rPr lang="en-US" dirty="0" smtClean="0"/>
              <a:t>Einstein made several assumptions about the photoelectric effect:</a:t>
            </a:r>
          </a:p>
          <a:p>
            <a:r>
              <a:rPr lang="en-US" dirty="0" smtClean="0"/>
              <a:t>1. Light is absorbed by electrons in a metal, and the energy of the light increases</a:t>
            </a:r>
          </a:p>
          <a:p>
            <a:r>
              <a:rPr lang="en-US" dirty="0" smtClean="0"/>
              <a:t>    the energy of the electron.</a:t>
            </a:r>
          </a:p>
          <a:p>
            <a:r>
              <a:rPr lang="en-US" dirty="0" smtClean="0"/>
              <a:t>2. An electron is bound to a metal sample with some characteristic energy.</a:t>
            </a:r>
          </a:p>
          <a:p>
            <a:r>
              <a:rPr lang="en-US" dirty="0" smtClean="0"/>
              <a:t>    When light is absorbed by the electron, this binding energy must be overcome</a:t>
            </a:r>
          </a:p>
          <a:p>
            <a:r>
              <a:rPr lang="en-US" dirty="0" smtClean="0"/>
              <a:t>    before the electron can be ejected from the metal. The characteristic binding</a:t>
            </a:r>
          </a:p>
          <a:p>
            <a:r>
              <a:rPr lang="en-US" dirty="0" smtClean="0"/>
              <a:t>    energy is termed the </a:t>
            </a:r>
            <a:r>
              <a:rPr lang="en-US" i="1" dirty="0" smtClean="0"/>
              <a:t>work function of the metal and is labeled f.</a:t>
            </a:r>
          </a:p>
          <a:p>
            <a:r>
              <a:rPr lang="en-US" dirty="0" smtClean="0"/>
              <a:t>3. If any energy is left over after overcoming the work function, the excess energy</a:t>
            </a:r>
          </a:p>
          <a:p>
            <a:r>
              <a:rPr lang="en-US" dirty="0" smtClean="0"/>
              <a:t>    will be converted to kinetic energy, or energy of motion.</a:t>
            </a:r>
            <a:endParaRPr lang="en-US" dirty="0"/>
          </a:p>
        </p:txBody>
      </p:sp>
      <p:sp>
        <p:nvSpPr>
          <p:cNvPr id="5" name="Rectangle 4"/>
          <p:cNvSpPr/>
          <p:nvPr/>
        </p:nvSpPr>
        <p:spPr>
          <a:xfrm>
            <a:off x="642910" y="3429000"/>
            <a:ext cx="7786742" cy="646331"/>
          </a:xfrm>
          <a:prstGeom prst="rect">
            <a:avLst/>
          </a:prstGeom>
        </p:spPr>
        <p:txBody>
          <a:bodyPr wrap="square">
            <a:spAutoFit/>
          </a:bodyPr>
          <a:lstStyle/>
          <a:p>
            <a:r>
              <a:rPr lang="en-US" dirty="0" smtClean="0"/>
              <a:t>Kinetic energy has the formula ½ </a:t>
            </a:r>
            <a:r>
              <a:rPr lang="en-US" i="1" dirty="0" smtClean="0"/>
              <a:t>mV</a:t>
            </a:r>
            <a:r>
              <a:rPr lang="en-US" i="1" baseline="30000" dirty="0" smtClean="0"/>
              <a:t>2</a:t>
            </a:r>
            <a:r>
              <a:rPr lang="en-US" i="1" dirty="0" smtClean="0"/>
              <a:t>. By assuming that each electron absorbs the </a:t>
            </a:r>
            <a:r>
              <a:rPr lang="en-US" dirty="0" smtClean="0"/>
              <a:t>energy of one quantum of light, Einstein deduced the relationship</a:t>
            </a:r>
            <a:endParaRPr lang="en-US" dirty="0"/>
          </a:p>
        </p:txBody>
      </p:sp>
      <p:pic>
        <p:nvPicPr>
          <p:cNvPr id="5122" name="Picture 2"/>
          <p:cNvPicPr>
            <a:picLocks noChangeAspect="1" noChangeArrowheads="1"/>
          </p:cNvPicPr>
          <p:nvPr/>
        </p:nvPicPr>
        <p:blipFill>
          <a:blip r:embed="rId2"/>
          <a:srcRect/>
          <a:stretch>
            <a:fillRect/>
          </a:stretch>
        </p:blipFill>
        <p:spPr bwMode="auto">
          <a:xfrm>
            <a:off x="3714744" y="4143380"/>
            <a:ext cx="1628775" cy="3429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928662" y="4572008"/>
            <a:ext cx="2755601" cy="1971680"/>
          </a:xfrm>
          <a:prstGeom prst="rect">
            <a:avLst/>
          </a:prstGeom>
          <a:noFill/>
          <a:ln w="9525">
            <a:noFill/>
            <a:miter lim="800000"/>
            <a:headEnd/>
            <a:tailEnd/>
          </a:ln>
          <a:effectLst/>
        </p:spPr>
      </p:pic>
      <p:sp>
        <p:nvSpPr>
          <p:cNvPr id="8" name="Rectangle 7"/>
          <p:cNvSpPr/>
          <p:nvPr/>
        </p:nvSpPr>
        <p:spPr>
          <a:xfrm>
            <a:off x="3929058" y="4714884"/>
            <a:ext cx="4929222" cy="1938992"/>
          </a:xfrm>
          <a:prstGeom prst="rect">
            <a:avLst/>
          </a:prstGeom>
        </p:spPr>
        <p:txBody>
          <a:bodyPr wrap="square">
            <a:spAutoFit/>
          </a:bodyPr>
          <a:lstStyle/>
          <a:p>
            <a:pPr algn="just"/>
            <a:r>
              <a:rPr lang="en-US" sz="1200" dirty="0" smtClean="0"/>
              <a:t>A simple diagram of the kinetic energy of an ejected electron (directly related to its speed) versus the frequency of light shined on a metal sample. Below some threshold frequency of light, no electrons are emitted. This threshold frequency, f, is called the work function of the metal.</a:t>
            </a:r>
          </a:p>
          <a:p>
            <a:pPr algn="just"/>
            <a:r>
              <a:rPr lang="en-US" sz="1200" dirty="0" smtClean="0"/>
              <a:t>The higher the frequency of light, the more kinetic energy the emitted electron has, so the faster it moves. Einstein related the frequency of the light to the kinetic energy of the ejected electrons using Planck’s ideas about quantized energies, and in doing so provided an independent physical basis for Planck’s radiation law as well as the concept of the quantization of light energy.</a:t>
            </a:r>
            <a:endParaRPr lang="en-US" sz="1200" dirty="0"/>
          </a:p>
        </p:txBody>
      </p:sp>
      <p:sp>
        <p:nvSpPr>
          <p:cNvPr id="9" name="TextBox 8"/>
          <p:cNvSpPr txBox="1"/>
          <p:nvPr/>
        </p:nvSpPr>
        <p:spPr>
          <a:xfrm>
            <a:off x="5357818" y="4071942"/>
            <a:ext cx="3571900" cy="646331"/>
          </a:xfrm>
          <a:prstGeom prst="rect">
            <a:avLst/>
          </a:prstGeom>
          <a:noFill/>
        </p:spPr>
        <p:txBody>
          <a:bodyPr wrap="square" rtlCol="0">
            <a:spAutoFit/>
          </a:bodyPr>
          <a:lstStyle/>
          <a:p>
            <a:r>
              <a:rPr lang="en-SG" sz="1200" dirty="0" smtClean="0"/>
              <a:t>If </a:t>
            </a:r>
            <a:r>
              <a:rPr lang="en-SG" sz="1200" dirty="0" err="1" smtClean="0"/>
              <a:t>hv</a:t>
            </a:r>
            <a:r>
              <a:rPr lang="en-SG" sz="1200" dirty="0" smtClean="0"/>
              <a:t> is less than phi, photon will not have sufficient energy to eject the electron from the metal and no photoelectric effect would be observed.</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335846"/>
            <a:ext cx="8286808" cy="2862322"/>
          </a:xfrm>
          <a:prstGeom prst="rect">
            <a:avLst/>
          </a:prstGeom>
        </p:spPr>
        <p:txBody>
          <a:bodyPr wrap="square">
            <a:spAutoFit/>
          </a:bodyPr>
          <a:lstStyle/>
          <a:p>
            <a:pPr algn="just"/>
            <a:r>
              <a:rPr lang="en-US" dirty="0" smtClean="0"/>
              <a:t>where the energy of the light, </a:t>
            </a:r>
            <a:r>
              <a:rPr lang="en-US" i="1" dirty="0" smtClean="0"/>
              <a:t>h</a:t>
            </a:r>
            <a:r>
              <a:rPr lang="el-GR" dirty="0" smtClean="0"/>
              <a:t>ν</a:t>
            </a:r>
            <a:r>
              <a:rPr lang="en-US" i="1" dirty="0" smtClean="0"/>
              <a:t>, is converted into overcoming the work function</a:t>
            </a:r>
          </a:p>
          <a:p>
            <a:pPr algn="just"/>
            <a:r>
              <a:rPr lang="en-US" dirty="0" smtClean="0"/>
              <a:t>and into kinetic energy. Needless to say, if the energy of the light is less than the</a:t>
            </a:r>
          </a:p>
          <a:p>
            <a:pPr algn="just"/>
            <a:r>
              <a:rPr lang="en-US" dirty="0" smtClean="0"/>
              <a:t>work function, no electrons will be ejected because kinetic energy cannot be less</a:t>
            </a:r>
          </a:p>
          <a:p>
            <a:pPr algn="just"/>
            <a:r>
              <a:rPr lang="en-US" dirty="0" smtClean="0"/>
              <a:t>than zero. The work function therefore represents a threshold energy for the photoelectric effect. Because the intensity of light is not part of the equation, changing</a:t>
            </a:r>
          </a:p>
          <a:p>
            <a:pPr algn="just"/>
            <a:r>
              <a:rPr lang="en-US" dirty="0" smtClean="0"/>
              <a:t>the intensity of light does not change the speed of the ejected electrons. However,</a:t>
            </a:r>
          </a:p>
          <a:p>
            <a:pPr algn="just"/>
            <a:r>
              <a:rPr lang="en-US" dirty="0" smtClean="0"/>
              <a:t>increasing the light intensity means a greater number of electrons are ejected. Also,</a:t>
            </a:r>
          </a:p>
          <a:p>
            <a:pPr algn="just"/>
            <a:r>
              <a:rPr lang="en-US" dirty="0" smtClean="0"/>
              <a:t>if the frequency of the light on the sample were increased, the kinetic energy of</a:t>
            </a:r>
          </a:p>
          <a:p>
            <a:pPr algn="just"/>
            <a:r>
              <a:rPr lang="en-US" dirty="0" smtClean="0"/>
              <a:t>the ejected electrons would increase (meaning that their velocity would increase),</a:t>
            </a:r>
          </a:p>
          <a:p>
            <a:pPr algn="just"/>
            <a:r>
              <a:rPr lang="en-US" dirty="0" smtClean="0"/>
              <a:t>Because the work function f is a constant for a particular metal.</a:t>
            </a:r>
            <a:endParaRPr lang="en-US" dirty="0"/>
          </a:p>
        </p:txBody>
      </p:sp>
      <p:sp>
        <p:nvSpPr>
          <p:cNvPr id="5" name="Rectangle 4"/>
          <p:cNvSpPr/>
          <p:nvPr/>
        </p:nvSpPr>
        <p:spPr>
          <a:xfrm>
            <a:off x="571440" y="3500438"/>
            <a:ext cx="8572560" cy="1754326"/>
          </a:xfrm>
          <a:prstGeom prst="rect">
            <a:avLst/>
          </a:prstGeom>
        </p:spPr>
        <p:txBody>
          <a:bodyPr wrap="square">
            <a:spAutoFit/>
          </a:bodyPr>
          <a:lstStyle/>
          <a:p>
            <a:r>
              <a:rPr lang="en-US" dirty="0" smtClean="0"/>
              <a:t>Planck’s and Einstein’s work reintroduced the idea that </a:t>
            </a:r>
            <a:r>
              <a:rPr lang="en-US" b="1" dirty="0" smtClean="0"/>
              <a:t>light can be treated as a</a:t>
            </a:r>
          </a:p>
          <a:p>
            <a:r>
              <a:rPr lang="en-US" b="1" i="1" dirty="0" smtClean="0"/>
              <a:t>particle—a particle having a certain amount of energy</a:t>
            </a:r>
            <a:r>
              <a:rPr lang="en-US" i="1" dirty="0" smtClean="0"/>
              <a:t>. There was no denying the</a:t>
            </a:r>
          </a:p>
          <a:p>
            <a:r>
              <a:rPr lang="en-US" dirty="0" smtClean="0"/>
              <a:t>fact that light acts like a wave. </a:t>
            </a:r>
            <a:r>
              <a:rPr lang="en-US" b="1" dirty="0" smtClean="0"/>
              <a:t>It reflects, refracts, interferes as only a wave can</a:t>
            </a:r>
            <a:r>
              <a:rPr lang="en-US" dirty="0" smtClean="0"/>
              <a:t>.</a:t>
            </a:r>
          </a:p>
          <a:p>
            <a:r>
              <a:rPr lang="en-US" dirty="0" smtClean="0"/>
              <a:t>But there can also be no denying that light has particle properties. </a:t>
            </a:r>
            <a:r>
              <a:rPr lang="en-US" b="1" dirty="0" smtClean="0"/>
              <a:t>Light can be</a:t>
            </a:r>
          </a:p>
          <a:p>
            <a:r>
              <a:rPr lang="en-US" b="1" dirty="0" smtClean="0"/>
              <a:t>treated as a stream of individual particles</a:t>
            </a:r>
            <a:r>
              <a:rPr lang="en-US" dirty="0" smtClean="0"/>
              <a:t>, each of which carries a certain amount</a:t>
            </a:r>
          </a:p>
          <a:p>
            <a:r>
              <a:rPr lang="en-US" dirty="0" smtClean="0"/>
              <a:t>of energy whose value is determined by its wavelength.</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928670"/>
            <a:ext cx="7429552" cy="3139321"/>
          </a:xfrm>
          <a:prstGeom prst="rect">
            <a:avLst/>
          </a:prstGeom>
        </p:spPr>
        <p:txBody>
          <a:bodyPr wrap="square">
            <a:spAutoFit/>
          </a:bodyPr>
          <a:lstStyle/>
          <a:p>
            <a:r>
              <a:rPr lang="en-US" dirty="0" smtClean="0"/>
              <a:t>More evidence of the particle nature of light came in 1923 when Arthur</a:t>
            </a:r>
          </a:p>
          <a:p>
            <a:r>
              <a:rPr lang="en-US" dirty="0" smtClean="0"/>
              <a:t>Compton showed that the scattering of </a:t>
            </a:r>
            <a:r>
              <a:rPr lang="en-US" i="1" dirty="0" smtClean="0"/>
              <a:t>monochromatic (same-wavelength; literally, </a:t>
            </a:r>
            <a:r>
              <a:rPr lang="en-US" dirty="0" smtClean="0"/>
              <a:t>“same-color”) X rays by graphite caused some of the X rays to shift to a slightly longer wavelength. The only way to account for this was to assume that the monochromatic X rays acted as a particle with a specific energy, and that the collision of a particle of light with an electron caused energy to be transferred between the two particles, lessening the energy of the light particle and therefore increasing its wavelength. (There were also momentum considerations) </a:t>
            </a:r>
          </a:p>
          <a:p>
            <a:r>
              <a:rPr lang="en-US" dirty="0" smtClean="0"/>
              <a:t>In 1926, G. N. Lewis proposed the word </a:t>
            </a:r>
            <a:r>
              <a:rPr lang="en-US" i="1" dirty="0" smtClean="0"/>
              <a:t>photon as the name </a:t>
            </a:r>
            <a:r>
              <a:rPr lang="en-US" dirty="0" smtClean="0"/>
              <a:t>for a particle of light.</a:t>
            </a:r>
            <a:endParaRPr lang="en-US" dirty="0"/>
          </a:p>
        </p:txBody>
      </p:sp>
      <p:sp>
        <p:nvSpPr>
          <p:cNvPr id="5" name="TextBox 4"/>
          <p:cNvSpPr txBox="1"/>
          <p:nvPr/>
        </p:nvSpPr>
        <p:spPr>
          <a:xfrm>
            <a:off x="1000100" y="642918"/>
            <a:ext cx="3643338" cy="369332"/>
          </a:xfrm>
          <a:prstGeom prst="rect">
            <a:avLst/>
          </a:prstGeom>
          <a:noFill/>
        </p:spPr>
        <p:txBody>
          <a:bodyPr wrap="square" rtlCol="0">
            <a:spAutoFit/>
          </a:bodyPr>
          <a:lstStyle/>
          <a:p>
            <a:r>
              <a:rPr lang="en-SG" b="1" dirty="0" smtClean="0"/>
              <a:t>Compton Effect</a:t>
            </a:r>
            <a:endParaRPr lang="en-US" b="1" dirty="0"/>
          </a:p>
        </p:txBody>
      </p:sp>
      <p:sp>
        <p:nvSpPr>
          <p:cNvPr id="6148" name="AutoShape 4" descr="Image result for compton eff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http://hyperphysics.phy-astr.gsu.edu/hbase/quantum/imgqua/compton.gif"/>
          <p:cNvPicPr>
            <a:picLocks noChangeAspect="1" noChangeArrowheads="1"/>
          </p:cNvPicPr>
          <p:nvPr/>
        </p:nvPicPr>
        <p:blipFill>
          <a:blip r:embed="rId2"/>
          <a:srcRect/>
          <a:stretch>
            <a:fillRect/>
          </a:stretch>
        </p:blipFill>
        <p:spPr bwMode="auto">
          <a:xfrm>
            <a:off x="2214546" y="4000504"/>
            <a:ext cx="3143272" cy="2430797"/>
          </a:xfrm>
          <a:prstGeom prst="rect">
            <a:avLst/>
          </a:prstGeom>
          <a:noFill/>
        </p:spPr>
      </p:pic>
      <p:sp>
        <p:nvSpPr>
          <p:cNvPr id="9" name="TextBox 8"/>
          <p:cNvSpPr txBox="1"/>
          <p:nvPr/>
        </p:nvSpPr>
        <p:spPr>
          <a:xfrm>
            <a:off x="6072198" y="4286256"/>
            <a:ext cx="2286016" cy="369332"/>
          </a:xfrm>
          <a:prstGeom prst="rect">
            <a:avLst/>
          </a:prstGeom>
          <a:noFill/>
        </p:spPr>
        <p:txBody>
          <a:bodyPr wrap="square" rtlCol="0">
            <a:spAutoFit/>
          </a:bodyPr>
          <a:lstStyle/>
          <a:p>
            <a:r>
              <a:rPr lang="en-SG" dirty="0" smtClean="0"/>
              <a:t>Compton Shift = </a:t>
            </a:r>
            <a:r>
              <a:rPr lang="el-GR" dirty="0" smtClean="0"/>
              <a:t>Δ</a:t>
            </a:r>
            <a:r>
              <a:rPr lang="el-GR" b="1" dirty="0" smtClean="0"/>
              <a:t>λ</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571480"/>
            <a:ext cx="7715304" cy="2862322"/>
          </a:xfrm>
          <a:prstGeom prst="rect">
            <a:avLst/>
          </a:prstGeom>
        </p:spPr>
        <p:txBody>
          <a:bodyPr wrap="square">
            <a:spAutoFit/>
          </a:bodyPr>
          <a:lstStyle/>
          <a:p>
            <a:pPr algn="just"/>
            <a:r>
              <a:rPr lang="en-US" dirty="0"/>
              <a:t>“What is light?’’ </a:t>
            </a:r>
            <a:endParaRPr lang="en-US" dirty="0" smtClean="0"/>
          </a:p>
          <a:p>
            <a:pPr algn="just"/>
            <a:r>
              <a:rPr lang="en-US" dirty="0" smtClean="0"/>
              <a:t> Some </a:t>
            </a:r>
            <a:r>
              <a:rPr lang="en-US" dirty="0"/>
              <a:t>evidence showed that light acted as a particle</a:t>
            </a:r>
            <a:r>
              <a:rPr lang="en-US" dirty="0" smtClean="0"/>
              <a:t>, and </a:t>
            </a:r>
            <a:r>
              <a:rPr lang="en-US" dirty="0"/>
              <a:t>some evidence indicated that light acted as a wave. </a:t>
            </a:r>
            <a:endParaRPr lang="en-US" dirty="0" smtClean="0"/>
          </a:p>
          <a:p>
            <a:pPr algn="just"/>
            <a:r>
              <a:rPr lang="en-US" dirty="0" smtClean="0"/>
              <a:t>Thomas Young’s double-slit </a:t>
            </a:r>
            <a:r>
              <a:rPr lang="en-US" dirty="0"/>
              <a:t>experiment in 1801 (Figure 9.10) demonstrated conclusively the </a:t>
            </a:r>
            <a:r>
              <a:rPr lang="en-US" dirty="0" smtClean="0"/>
              <a:t>diffraction patterns </a:t>
            </a:r>
            <a:r>
              <a:rPr lang="en-US" dirty="0"/>
              <a:t>caused by constructive and destructive interference of light. It </a:t>
            </a:r>
            <a:r>
              <a:rPr lang="en-US" dirty="0" smtClean="0"/>
              <a:t>seemed clear </a:t>
            </a:r>
            <a:r>
              <a:rPr lang="en-US" dirty="0"/>
              <a:t>that light was a wave of extremely small wavelength, about 400027000 A</a:t>
            </a:r>
            <a:r>
              <a:rPr lang="en-US" dirty="0" smtClean="0"/>
              <a:t>° depending </a:t>
            </a:r>
            <a:r>
              <a:rPr lang="en-US" dirty="0"/>
              <a:t>on the color of the light. </a:t>
            </a:r>
            <a:endParaRPr lang="en-US" dirty="0" smtClean="0"/>
          </a:p>
          <a:p>
            <a:pPr algn="just"/>
            <a:endParaRPr lang="en-US" dirty="0"/>
          </a:p>
          <a:p>
            <a:pPr algn="just"/>
            <a:r>
              <a:rPr lang="en-US" dirty="0" smtClean="0"/>
              <a:t>(</a:t>
            </a:r>
            <a:r>
              <a:rPr lang="en-US" dirty="0"/>
              <a:t>One angstrom, 1 A° , equals 10210 meters. </a:t>
            </a:r>
            <a:r>
              <a:rPr lang="en-US" dirty="0" smtClean="0"/>
              <a:t>Anders Jonas </a:t>
            </a:r>
            <a:r>
              <a:rPr lang="en-US" dirty="0" err="1"/>
              <a:t>Ångström</a:t>
            </a:r>
            <a:r>
              <a:rPr lang="en-US" dirty="0"/>
              <a:t> was a Swedish physicist and astronomer.)</a:t>
            </a:r>
          </a:p>
        </p:txBody>
      </p:sp>
      <p:pic>
        <p:nvPicPr>
          <p:cNvPr id="1026" name="Picture 2"/>
          <p:cNvPicPr>
            <a:picLocks noChangeAspect="1" noChangeArrowheads="1"/>
          </p:cNvPicPr>
          <p:nvPr/>
        </p:nvPicPr>
        <p:blipFill>
          <a:blip r:embed="rId2"/>
          <a:srcRect/>
          <a:stretch>
            <a:fillRect/>
          </a:stretch>
        </p:blipFill>
        <p:spPr bwMode="auto">
          <a:xfrm>
            <a:off x="857224" y="3429000"/>
            <a:ext cx="7448550" cy="278608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571480"/>
            <a:ext cx="8358246" cy="3970318"/>
          </a:xfrm>
          <a:prstGeom prst="rect">
            <a:avLst/>
          </a:prstGeom>
        </p:spPr>
        <p:txBody>
          <a:bodyPr wrap="square">
            <a:spAutoFit/>
          </a:bodyPr>
          <a:lstStyle/>
          <a:p>
            <a:r>
              <a:rPr lang="en-US" dirty="0"/>
              <a:t>After the introduction of the spectroscope, scientists began studying the interaction</a:t>
            </a:r>
          </a:p>
          <a:p>
            <a:r>
              <a:rPr lang="en-US" dirty="0"/>
              <a:t>of light and matter to understand how light was emitted and absorbed by</a:t>
            </a:r>
          </a:p>
          <a:p>
            <a:r>
              <a:rPr lang="en-US" dirty="0"/>
              <a:t>bodies of matter. Solid bodies heated to glowing emitted a continuous spectrum</a:t>
            </a:r>
          </a:p>
          <a:p>
            <a:r>
              <a:rPr lang="en-US" dirty="0"/>
              <a:t>composed of all wavelengths of light. The intensities of the different wavelengths</a:t>
            </a:r>
          </a:p>
          <a:p>
            <a:r>
              <a:rPr lang="en-US" dirty="0"/>
              <a:t>of light emitted were measured and plotted. The intensity distribution presented</a:t>
            </a:r>
          </a:p>
          <a:p>
            <a:r>
              <a:rPr lang="en-US" dirty="0"/>
              <a:t>much fuel for debate</a:t>
            </a:r>
            <a:r>
              <a:rPr lang="en-US" dirty="0" smtClean="0"/>
              <a:t>. </a:t>
            </a:r>
          </a:p>
          <a:p>
            <a:endParaRPr lang="en-US" dirty="0"/>
          </a:p>
          <a:p>
            <a:r>
              <a:rPr lang="en-US" dirty="0" smtClean="0"/>
              <a:t>The easiest bodies of matter to treat theoretically were called blackbodies.</a:t>
            </a:r>
          </a:p>
          <a:p>
            <a:r>
              <a:rPr lang="en-US" dirty="0" smtClean="0"/>
              <a:t>A </a:t>
            </a:r>
            <a:r>
              <a:rPr lang="en-US" i="1" dirty="0" smtClean="0"/>
              <a:t>blackbody is a perfect absorber or emitter of radiation. The distribution of</a:t>
            </a:r>
          </a:p>
          <a:p>
            <a:r>
              <a:rPr lang="en-US" dirty="0" smtClean="0"/>
              <a:t>absorbed or emitted radiation depends only on the absolute temperature, not on</a:t>
            </a:r>
          </a:p>
          <a:p>
            <a:r>
              <a:rPr lang="en-US" dirty="0" smtClean="0"/>
              <a:t>the blackbody material. A blackbody can be approximated as a small, hollow cavity</a:t>
            </a:r>
          </a:p>
          <a:p>
            <a:r>
              <a:rPr lang="en-US" dirty="0" smtClean="0"/>
              <a:t>with only a tiny hole for light to escape (Figure 9.11). Light emitted by blackbodies</a:t>
            </a:r>
          </a:p>
          <a:p>
            <a:r>
              <a:rPr lang="en-US" dirty="0" smtClean="0"/>
              <a:t>is sometimes referred to as </a:t>
            </a:r>
            <a:r>
              <a:rPr lang="en-US" i="1" dirty="0" smtClean="0"/>
              <a:t>cavity radiation.</a:t>
            </a:r>
            <a:endParaRPr lang="en-US"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714348" y="4357694"/>
            <a:ext cx="1857388" cy="2049023"/>
          </a:xfrm>
          <a:prstGeom prst="rect">
            <a:avLst/>
          </a:prstGeom>
          <a:noFill/>
          <a:ln w="9525">
            <a:noFill/>
            <a:miter lim="800000"/>
            <a:headEnd/>
            <a:tailEnd/>
          </a:ln>
          <a:effectLst/>
        </p:spPr>
      </p:pic>
      <p:sp>
        <p:nvSpPr>
          <p:cNvPr id="7" name="Rectangle 6"/>
          <p:cNvSpPr/>
          <p:nvPr/>
        </p:nvSpPr>
        <p:spPr>
          <a:xfrm>
            <a:off x="2643174" y="4643446"/>
            <a:ext cx="6072230" cy="1292662"/>
          </a:xfrm>
          <a:prstGeom prst="rect">
            <a:avLst/>
          </a:prstGeom>
        </p:spPr>
        <p:txBody>
          <a:bodyPr wrap="square">
            <a:spAutoFit/>
          </a:bodyPr>
          <a:lstStyle/>
          <a:p>
            <a:r>
              <a:rPr lang="en-US" sz="1300" dirty="0"/>
              <a:t>Figure 9.11 A good </a:t>
            </a:r>
            <a:r>
              <a:rPr lang="en-US" sz="1300" dirty="0" smtClean="0"/>
              <a:t>approximation of </a:t>
            </a:r>
            <a:r>
              <a:rPr lang="en-US" sz="1300" dirty="0"/>
              <a:t>a blackbody is made by constructing </a:t>
            </a:r>
            <a:r>
              <a:rPr lang="en-US" sz="1300" dirty="0" smtClean="0"/>
              <a:t>a cavity </a:t>
            </a:r>
            <a:r>
              <a:rPr lang="en-US" sz="1300" dirty="0"/>
              <a:t>with a very small hole in it. </a:t>
            </a:r>
            <a:r>
              <a:rPr lang="en-US" sz="1300" dirty="0" smtClean="0"/>
              <a:t>Defined as </a:t>
            </a:r>
            <a:r>
              <a:rPr lang="en-US" sz="1300" dirty="0"/>
              <a:t>a perfect absorber or emitter of radiation</a:t>
            </a:r>
            <a:r>
              <a:rPr lang="en-US" sz="1300" dirty="0" smtClean="0"/>
              <a:t>, blackbodies </a:t>
            </a:r>
            <a:r>
              <a:rPr lang="en-US" sz="1300" dirty="0"/>
              <a:t>do not absorb or </a:t>
            </a:r>
            <a:r>
              <a:rPr lang="en-US" sz="1300" dirty="0" smtClean="0"/>
              <a:t>emit radiation </a:t>
            </a:r>
            <a:r>
              <a:rPr lang="en-US" sz="1300" dirty="0"/>
              <a:t>equally at all wavelengths. </a:t>
            </a:r>
            <a:r>
              <a:rPr lang="en-US" sz="1300" dirty="0" smtClean="0"/>
              <a:t>This diagram </a:t>
            </a:r>
            <a:r>
              <a:rPr lang="en-US" sz="1300" dirty="0"/>
              <a:t>shows a blackbody’s ability </a:t>
            </a:r>
            <a:r>
              <a:rPr lang="en-US" sz="1300" dirty="0" smtClean="0"/>
              <a:t>to absorb </a:t>
            </a:r>
            <a:r>
              <a:rPr lang="en-US" sz="1300" dirty="0"/>
              <a:t>all radiation. Light that enters </a:t>
            </a:r>
            <a:r>
              <a:rPr lang="en-US" sz="1300" dirty="0" smtClean="0"/>
              <a:t>the small </a:t>
            </a:r>
            <a:r>
              <a:rPr lang="en-US" sz="1300" dirty="0"/>
              <a:t>hole of the blackbody reflects </a:t>
            </a:r>
            <a:r>
              <a:rPr lang="en-US" sz="1300" dirty="0" smtClean="0"/>
              <a:t>off the </a:t>
            </a:r>
            <a:r>
              <a:rPr lang="en-US" sz="1300" dirty="0"/>
              <a:t>inside surfaces, but has a very </a:t>
            </a:r>
            <a:r>
              <a:rPr lang="en-US" sz="1300" dirty="0" smtClean="0"/>
              <a:t>small chance </a:t>
            </a:r>
            <a:r>
              <a:rPr lang="en-US" sz="1300" dirty="0"/>
              <a:t>of escaping the cavity before it </a:t>
            </a:r>
            <a:r>
              <a:rPr lang="en-US" sz="1300" dirty="0" smtClean="0"/>
              <a:t>is absorbed</a:t>
            </a:r>
            <a:r>
              <a:rPr lang="en-US" sz="13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02" y="285728"/>
            <a:ext cx="8643998" cy="923330"/>
          </a:xfrm>
          <a:prstGeom prst="rect">
            <a:avLst/>
          </a:prstGeom>
        </p:spPr>
        <p:txBody>
          <a:bodyPr wrap="square">
            <a:spAutoFit/>
          </a:bodyPr>
          <a:lstStyle/>
          <a:p>
            <a:r>
              <a:rPr lang="en-US" dirty="0"/>
              <a:t>When scientists began measuring the intensity or “power density” of light given</a:t>
            </a:r>
          </a:p>
          <a:p>
            <a:r>
              <a:rPr lang="en-US" dirty="0"/>
              <a:t>off as a function of wavelength </a:t>
            </a:r>
            <a:r>
              <a:rPr lang="en-US" i="1" dirty="0"/>
              <a:t>I(l) at various temperatures, they made some interesting</a:t>
            </a:r>
          </a:p>
          <a:p>
            <a:r>
              <a:rPr lang="en-US" dirty="0"/>
              <a:t>observations:</a:t>
            </a:r>
          </a:p>
        </p:txBody>
      </p:sp>
      <p:sp>
        <p:nvSpPr>
          <p:cNvPr id="5" name="Rectangle 4"/>
          <p:cNvSpPr/>
          <p:nvPr/>
        </p:nvSpPr>
        <p:spPr>
          <a:xfrm>
            <a:off x="500034" y="1285860"/>
            <a:ext cx="8358246" cy="5262979"/>
          </a:xfrm>
          <a:prstGeom prst="rect">
            <a:avLst/>
          </a:prstGeom>
        </p:spPr>
        <p:txBody>
          <a:bodyPr wrap="square">
            <a:spAutoFit/>
          </a:bodyPr>
          <a:lstStyle/>
          <a:p>
            <a:r>
              <a:rPr lang="en-US" sz="1600" dirty="0" smtClean="0"/>
              <a:t>1. Not </a:t>
            </a:r>
            <a:r>
              <a:rPr lang="en-US" sz="1600" dirty="0"/>
              <a:t>all wavelengths of light are emitted equally. At any temperature, </a:t>
            </a:r>
            <a:r>
              <a:rPr lang="en-US" sz="1600" dirty="0" smtClean="0"/>
              <a:t>the intensity </a:t>
            </a:r>
            <a:r>
              <a:rPr lang="en-US" sz="1600" dirty="0"/>
              <a:t>of emitted light approaches zero as the wavelength approaches zero</a:t>
            </a:r>
            <a:r>
              <a:rPr lang="en-US" sz="1600" dirty="0" smtClean="0"/>
              <a:t>. It </a:t>
            </a:r>
            <a:r>
              <a:rPr lang="en-US" sz="1600" dirty="0"/>
              <a:t>increases to some maximum intensity </a:t>
            </a:r>
            <a:r>
              <a:rPr lang="en-US" sz="1600" i="1" dirty="0"/>
              <a:t>Imax at some wavelength, and </a:t>
            </a:r>
            <a:r>
              <a:rPr lang="en-US" sz="1600" i="1" dirty="0" smtClean="0"/>
              <a:t>then </a:t>
            </a:r>
            <a:r>
              <a:rPr lang="en-US" sz="1600" dirty="0" smtClean="0"/>
              <a:t>decreases </a:t>
            </a:r>
            <a:r>
              <a:rPr lang="en-US" sz="1600" dirty="0"/>
              <a:t>back toward zero as the wavelength increased. Typical plots of </a:t>
            </a:r>
            <a:r>
              <a:rPr lang="en-US" sz="1600" dirty="0" smtClean="0"/>
              <a:t>the power </a:t>
            </a:r>
            <a:r>
              <a:rPr lang="en-US" sz="1600" dirty="0"/>
              <a:t>density versus l at specific temperatures are shown in Figure 9.12</a:t>
            </a:r>
            <a:r>
              <a:rPr lang="en-US" sz="1600" dirty="0" smtClean="0"/>
              <a:t>.</a:t>
            </a:r>
          </a:p>
          <a:p>
            <a:endParaRPr lang="en-US" sz="1600" dirty="0"/>
          </a:p>
          <a:p>
            <a:r>
              <a:rPr lang="en-US" sz="1600" dirty="0"/>
              <a:t>2. The </a:t>
            </a:r>
            <a:r>
              <a:rPr lang="en-US" sz="1600" i="1" dirty="0"/>
              <a:t>total power per unit area, in units of watts per square meter (W/m2</a:t>
            </a:r>
            <a:r>
              <a:rPr lang="en-US" sz="1600" i="1" dirty="0" smtClean="0"/>
              <a:t>), </a:t>
            </a:r>
            <a:r>
              <a:rPr lang="en-US" sz="1600" dirty="0" smtClean="0"/>
              <a:t>given </a:t>
            </a:r>
            <a:r>
              <a:rPr lang="en-US" sz="1600" dirty="0"/>
              <a:t>off by a blackbody at any temperature is proportional to the </a:t>
            </a:r>
            <a:r>
              <a:rPr lang="en-US" sz="1600" dirty="0" smtClean="0"/>
              <a:t>fourth power </a:t>
            </a:r>
            <a:r>
              <a:rPr lang="en-US" sz="1600" dirty="0"/>
              <a:t>of the absolute temperature:</a:t>
            </a:r>
          </a:p>
          <a:p>
            <a:endParaRPr lang="en-US" sz="1600" dirty="0" smtClean="0"/>
          </a:p>
          <a:p>
            <a:endParaRPr lang="en-US" sz="1600" dirty="0"/>
          </a:p>
          <a:p>
            <a:r>
              <a:rPr lang="en-US" sz="1600" dirty="0" smtClean="0"/>
              <a:t>where </a:t>
            </a:r>
            <a:r>
              <a:rPr lang="en-US" sz="1600" dirty="0"/>
              <a:t>s is the </a:t>
            </a:r>
            <a:r>
              <a:rPr lang="en-US" sz="1600" i="1" dirty="0"/>
              <a:t>Stefan-Boltzmann constant, whose value is </a:t>
            </a:r>
            <a:r>
              <a:rPr lang="en-US" sz="1600" i="1" dirty="0" smtClean="0"/>
              <a:t>determined </a:t>
            </a:r>
            <a:r>
              <a:rPr lang="en-US" sz="1600" dirty="0" smtClean="0"/>
              <a:t>experimentally </a:t>
            </a:r>
            <a:r>
              <a:rPr lang="en-US" sz="1600" dirty="0"/>
              <a:t>to be 5.6705 </a:t>
            </a:r>
            <a:r>
              <a:rPr lang="en-US" sz="1600" dirty="0" smtClean="0"/>
              <a:t>x 10-8 </a:t>
            </a:r>
            <a:r>
              <a:rPr lang="en-US" sz="1600" dirty="0"/>
              <a:t>W/m2 </a:t>
            </a:r>
            <a:r>
              <a:rPr lang="en-US" sz="1600" dirty="0" smtClean="0"/>
              <a:t>.K4</a:t>
            </a:r>
            <a:r>
              <a:rPr lang="en-US" sz="1600" dirty="0"/>
              <a:t>. This relationship was </a:t>
            </a:r>
            <a:r>
              <a:rPr lang="en-US" sz="1600" dirty="0" smtClean="0"/>
              <a:t>measured experimentally </a:t>
            </a:r>
            <a:r>
              <a:rPr lang="en-US" sz="1600" dirty="0"/>
              <a:t>by the Austrian physicist Josef Stefan in 1879 and deduced by </a:t>
            </a:r>
            <a:r>
              <a:rPr lang="en-US" sz="1600" dirty="0" smtClean="0"/>
              <a:t>his countryman </a:t>
            </a:r>
            <a:r>
              <a:rPr lang="en-US" sz="1600" dirty="0"/>
              <a:t>Ludwig Boltzmann several years later.</a:t>
            </a:r>
          </a:p>
          <a:p>
            <a:r>
              <a:rPr lang="en-US" sz="1600" dirty="0"/>
              <a:t>3. The wavelength at the </a:t>
            </a:r>
            <a:r>
              <a:rPr lang="en-US" sz="1600" i="1" dirty="0"/>
              <a:t>maximum intensity, </a:t>
            </a:r>
            <a:r>
              <a:rPr lang="en-US" sz="1600" i="1" dirty="0" err="1"/>
              <a:t>lmax</a:t>
            </a:r>
            <a:r>
              <a:rPr lang="en-US" sz="1600" i="1" dirty="0"/>
              <a:t>, varies indirectly </a:t>
            </a:r>
            <a:r>
              <a:rPr lang="en-US" sz="1600" i="1" dirty="0" smtClean="0"/>
              <a:t>with </a:t>
            </a:r>
            <a:r>
              <a:rPr lang="en-US" sz="1600" dirty="0" smtClean="0"/>
              <a:t>temperature </a:t>
            </a:r>
            <a:r>
              <a:rPr lang="en-US" sz="1600" dirty="0"/>
              <a:t>such that</a:t>
            </a:r>
          </a:p>
          <a:p>
            <a:endParaRPr lang="en-US" sz="1600" dirty="0" smtClean="0"/>
          </a:p>
          <a:p>
            <a:endParaRPr lang="en-US" sz="1600" dirty="0"/>
          </a:p>
          <a:p>
            <a:r>
              <a:rPr lang="en-US" sz="1600" dirty="0" smtClean="0"/>
              <a:t>where </a:t>
            </a:r>
            <a:r>
              <a:rPr lang="en-US" sz="1600" dirty="0"/>
              <a:t>the value of this constant is approximately 2898 </a:t>
            </a:r>
            <a:r>
              <a:rPr lang="en-US" sz="1600" dirty="0" smtClean="0"/>
              <a:t>micrometer </a:t>
            </a:r>
          </a:p>
          <a:p>
            <a:r>
              <a:rPr lang="en-US" sz="1600" dirty="0" smtClean="0"/>
              <a:t>K</a:t>
            </a:r>
            <a:r>
              <a:rPr lang="en-US" sz="1600" dirty="0"/>
              <a:t>; the wavelength </a:t>
            </a:r>
            <a:r>
              <a:rPr lang="en-US" sz="1600" dirty="0" smtClean="0"/>
              <a:t>is in </a:t>
            </a:r>
            <a:r>
              <a:rPr lang="en-US" sz="1600" dirty="0"/>
              <a:t>units of micrometers. </a:t>
            </a:r>
            <a:endParaRPr lang="en-US" sz="1600" dirty="0" smtClean="0"/>
          </a:p>
          <a:p>
            <a:endParaRPr lang="en-US" sz="1600" dirty="0"/>
          </a:p>
          <a:p>
            <a:r>
              <a:rPr lang="en-US" sz="1600" dirty="0" smtClean="0"/>
              <a:t>This </a:t>
            </a:r>
            <a:r>
              <a:rPr lang="en-US" sz="1600" dirty="0"/>
              <a:t>equation, enunciated by Wien in 1894, is </a:t>
            </a:r>
            <a:r>
              <a:rPr lang="en-US" sz="1600" dirty="0" smtClean="0"/>
              <a:t>known as </a:t>
            </a:r>
            <a:r>
              <a:rPr lang="en-US" sz="1600" dirty="0"/>
              <a:t>the </a:t>
            </a:r>
            <a:r>
              <a:rPr lang="en-US" sz="1600" i="1" dirty="0"/>
              <a:t>Wien displacement law. (This relationship is still used today to </a:t>
            </a:r>
            <a:r>
              <a:rPr lang="en-US" sz="1600" i="1" dirty="0" smtClean="0"/>
              <a:t>estimate </a:t>
            </a:r>
            <a:r>
              <a:rPr lang="en-US" sz="1600" dirty="0" smtClean="0"/>
              <a:t>the </a:t>
            </a:r>
            <a:r>
              <a:rPr lang="en-US" sz="1600" dirty="0"/>
              <a:t>temperature of hot bodies, using an optical device called a pyrometer </a:t>
            </a:r>
            <a:r>
              <a:rPr lang="en-US" sz="1600" dirty="0" smtClean="0"/>
              <a:t>to determine </a:t>
            </a:r>
            <a:r>
              <a:rPr lang="en-US" sz="1600" dirty="0"/>
              <a:t>intensities of light given off at certain wavelengths of light.)</a:t>
            </a:r>
          </a:p>
        </p:txBody>
      </p:sp>
      <p:pic>
        <p:nvPicPr>
          <p:cNvPr id="3074" name="Picture 2"/>
          <p:cNvPicPr>
            <a:picLocks noChangeAspect="1" noChangeArrowheads="1"/>
          </p:cNvPicPr>
          <p:nvPr/>
        </p:nvPicPr>
        <p:blipFill>
          <a:blip r:embed="rId2"/>
          <a:srcRect/>
          <a:stretch>
            <a:fillRect/>
          </a:stretch>
        </p:blipFill>
        <p:spPr bwMode="auto">
          <a:xfrm>
            <a:off x="3643306" y="3143248"/>
            <a:ext cx="2105025" cy="2571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786182" y="4572008"/>
            <a:ext cx="1304925" cy="2762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282" y="857232"/>
            <a:ext cx="2209800" cy="3048000"/>
          </a:xfrm>
          <a:prstGeom prst="rect">
            <a:avLst/>
          </a:prstGeom>
          <a:noFill/>
          <a:ln w="9525">
            <a:noFill/>
            <a:miter lim="800000"/>
            <a:headEnd/>
            <a:tailEnd/>
          </a:ln>
          <a:effectLst/>
        </p:spPr>
      </p:pic>
      <p:sp>
        <p:nvSpPr>
          <p:cNvPr id="5" name="Rectangle 4"/>
          <p:cNvSpPr/>
          <p:nvPr/>
        </p:nvSpPr>
        <p:spPr>
          <a:xfrm>
            <a:off x="214282" y="3929066"/>
            <a:ext cx="2214578" cy="1754326"/>
          </a:xfrm>
          <a:prstGeom prst="rect">
            <a:avLst/>
          </a:prstGeom>
        </p:spPr>
        <p:txBody>
          <a:bodyPr wrap="square">
            <a:spAutoFit/>
          </a:bodyPr>
          <a:lstStyle/>
          <a:p>
            <a:r>
              <a:rPr lang="en-US" sz="1200" b="1" dirty="0" smtClean="0"/>
              <a:t>Figure</a:t>
            </a:r>
            <a:r>
              <a:rPr lang="en-US" sz="1200" dirty="0" smtClean="0"/>
              <a:t> </a:t>
            </a:r>
            <a:r>
              <a:rPr lang="en-US" sz="1200" dirty="0"/>
              <a:t>The </a:t>
            </a:r>
            <a:r>
              <a:rPr lang="en-US" sz="1200" dirty="0" smtClean="0"/>
              <a:t>experimentally determined </a:t>
            </a:r>
            <a:r>
              <a:rPr lang="en-US" sz="1200" dirty="0"/>
              <a:t>behavior of blackbodies. </a:t>
            </a:r>
            <a:r>
              <a:rPr lang="en-US" sz="1200" dirty="0" smtClean="0"/>
              <a:t>This plot </a:t>
            </a:r>
            <a:r>
              <a:rPr lang="en-US" sz="1200" dirty="0"/>
              <a:t>shows the intensity of light at </a:t>
            </a:r>
            <a:r>
              <a:rPr lang="en-US" sz="1200" dirty="0" smtClean="0"/>
              <a:t>different wavelengths </a:t>
            </a:r>
            <a:r>
              <a:rPr lang="en-US" sz="1200" dirty="0"/>
              <a:t>for different temperatures </a:t>
            </a:r>
            <a:r>
              <a:rPr lang="en-US" sz="1200" dirty="0" smtClean="0"/>
              <a:t>of the </a:t>
            </a:r>
            <a:r>
              <a:rPr lang="en-US" sz="1200" dirty="0"/>
              <a:t>blackbody. Explaining these </a:t>
            </a:r>
            <a:r>
              <a:rPr lang="en-US" sz="1200" dirty="0" smtClean="0"/>
              <a:t>curves theoretically </a:t>
            </a:r>
            <a:r>
              <a:rPr lang="en-US" sz="1200" dirty="0"/>
              <a:t>was a major problem </a:t>
            </a:r>
            <a:r>
              <a:rPr lang="en-US" sz="1200" dirty="0" smtClean="0"/>
              <a:t>for classical </a:t>
            </a:r>
            <a:r>
              <a:rPr lang="en-US" sz="1200" dirty="0"/>
              <a:t>mechanics.</a:t>
            </a:r>
          </a:p>
        </p:txBody>
      </p:sp>
      <p:sp>
        <p:nvSpPr>
          <p:cNvPr id="6" name="Rectangle 5"/>
          <p:cNvSpPr/>
          <p:nvPr/>
        </p:nvSpPr>
        <p:spPr>
          <a:xfrm>
            <a:off x="2428860" y="785794"/>
            <a:ext cx="6429404" cy="3554819"/>
          </a:xfrm>
          <a:prstGeom prst="rect">
            <a:avLst/>
          </a:prstGeom>
        </p:spPr>
        <p:txBody>
          <a:bodyPr wrap="square">
            <a:spAutoFit/>
          </a:bodyPr>
          <a:lstStyle/>
          <a:p>
            <a:r>
              <a:rPr lang="en-US" sz="1500" dirty="0"/>
              <a:t>The most successful </a:t>
            </a:r>
            <a:r>
              <a:rPr lang="en-US" sz="1500" dirty="0" smtClean="0"/>
              <a:t>of these </a:t>
            </a:r>
            <a:r>
              <a:rPr lang="en-US" sz="1500" dirty="0"/>
              <a:t>started with an assumption by the English baron Lord John W. S. </a:t>
            </a:r>
            <a:r>
              <a:rPr lang="en-US" sz="1500" dirty="0" smtClean="0"/>
              <a:t>Rayleigh that </a:t>
            </a:r>
            <a:r>
              <a:rPr lang="en-US" sz="1500" dirty="0"/>
              <a:t>light waves come from tiny oscillators within the blackbody. Rayleigh </a:t>
            </a:r>
            <a:r>
              <a:rPr lang="en-US" sz="1500" dirty="0" smtClean="0"/>
              <a:t>assumed  too </a:t>
            </a:r>
            <a:r>
              <a:rPr lang="en-US" sz="1500" dirty="0"/>
              <a:t>that the energy of the light wave is </a:t>
            </a:r>
            <a:r>
              <a:rPr lang="en-US" sz="1500" dirty="0" smtClean="0"/>
              <a:t> proportional </a:t>
            </a:r>
            <a:r>
              <a:rPr lang="en-US" sz="1500" dirty="0"/>
              <a:t>to its wavelength, so that </a:t>
            </a:r>
            <a:r>
              <a:rPr lang="en-US" sz="1500" dirty="0" smtClean="0"/>
              <a:t>the smaller </a:t>
            </a:r>
            <a:r>
              <a:rPr lang="en-US" sz="1500" dirty="0"/>
              <a:t>wavelengths would be emitted more easily by these tiny oscillators. </a:t>
            </a:r>
            <a:r>
              <a:rPr lang="en-US" sz="1500" dirty="0" smtClean="0"/>
              <a:t>Using the </a:t>
            </a:r>
            <a:r>
              <a:rPr lang="en-US" sz="1500" dirty="0" err="1"/>
              <a:t>equipartition</a:t>
            </a:r>
            <a:r>
              <a:rPr lang="en-US" sz="1500" dirty="0"/>
              <a:t> principle from the kinetic theory of gases (see Chapter 19</a:t>
            </a:r>
            <a:r>
              <a:rPr lang="en-US" sz="1500" dirty="0" smtClean="0"/>
              <a:t>), Rayleigh proposed </a:t>
            </a:r>
            <a:r>
              <a:rPr lang="en-US" sz="1500" dirty="0"/>
              <a:t>and later James Hopwood Jeans corrected a simple formula </a:t>
            </a:r>
            <a:r>
              <a:rPr lang="en-US" sz="1500" dirty="0" smtClean="0"/>
              <a:t>for the </a:t>
            </a:r>
            <a:r>
              <a:rPr lang="en-US" sz="1500" dirty="0"/>
              <a:t>infinitesimal amount of energy per unit volume </a:t>
            </a:r>
            <a:r>
              <a:rPr lang="en-US" sz="1500" i="1" dirty="0" err="1"/>
              <a:t>dr</a:t>
            </a:r>
            <a:r>
              <a:rPr lang="en-US" sz="1500" i="1" dirty="0"/>
              <a:t> (also known as an </a:t>
            </a:r>
            <a:r>
              <a:rPr lang="en-US" sz="1500" i="1" dirty="0" smtClean="0"/>
              <a:t>energy density</a:t>
            </a:r>
            <a:r>
              <a:rPr lang="en-US" sz="1500" i="1" dirty="0"/>
              <a:t>) in a blackbody in a wavelength interval dl </a:t>
            </a:r>
            <a:r>
              <a:rPr lang="en-US" sz="1500" i="1" dirty="0" smtClean="0"/>
              <a:t>as</a:t>
            </a:r>
          </a:p>
          <a:p>
            <a:endParaRPr lang="en-SG" sz="1500" i="1" dirty="0"/>
          </a:p>
          <a:p>
            <a:r>
              <a:rPr lang="en-US" sz="1500" i="1" dirty="0" smtClean="0"/>
              <a:t>Rayleigh-Jeans law.</a:t>
            </a:r>
            <a:endParaRPr lang="en-US" sz="1500" dirty="0" smtClean="0"/>
          </a:p>
          <a:p>
            <a:endParaRPr lang="en-US" sz="1500" i="1" dirty="0" smtClean="0"/>
          </a:p>
          <a:p>
            <a:pPr algn="just"/>
            <a:r>
              <a:rPr lang="en-US" sz="1500" dirty="0" smtClean="0"/>
              <a:t>k is </a:t>
            </a:r>
            <a:r>
              <a:rPr lang="en-US" sz="1500" dirty="0"/>
              <a:t>Boltzmann’s constant, l is the wavelength, and </a:t>
            </a:r>
            <a:r>
              <a:rPr lang="en-US" sz="1500" i="1" dirty="0"/>
              <a:t>T is </a:t>
            </a:r>
            <a:r>
              <a:rPr lang="en-US" sz="1500" i="1" dirty="0" smtClean="0"/>
              <a:t>the </a:t>
            </a:r>
            <a:r>
              <a:rPr lang="en-US" sz="1500" dirty="0" smtClean="0"/>
              <a:t>absolute temperature</a:t>
            </a:r>
            <a:r>
              <a:rPr lang="en-US" sz="1500" dirty="0"/>
              <a:t>. The total energy per unit volume at a particular </a:t>
            </a:r>
            <a:r>
              <a:rPr lang="en-US" sz="1500" dirty="0" smtClean="0"/>
              <a:t>temperature is </a:t>
            </a:r>
            <a:r>
              <a:rPr lang="en-US" sz="1500" dirty="0"/>
              <a:t>given by the integral of the above expression. </a:t>
            </a:r>
          </a:p>
        </p:txBody>
      </p:sp>
      <p:pic>
        <p:nvPicPr>
          <p:cNvPr id="4099" name="Picture 3"/>
          <p:cNvPicPr>
            <a:picLocks noChangeAspect="1" noChangeArrowheads="1"/>
          </p:cNvPicPr>
          <p:nvPr/>
        </p:nvPicPr>
        <p:blipFill>
          <a:blip r:embed="rId3"/>
          <a:srcRect/>
          <a:stretch>
            <a:fillRect/>
          </a:stretch>
        </p:blipFill>
        <p:spPr bwMode="auto">
          <a:xfrm>
            <a:off x="4357686" y="3071810"/>
            <a:ext cx="1228725" cy="4953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jpg"/>
          <p:cNvPicPr>
            <a:picLocks noGrp="1" noChangeAspect="1"/>
          </p:cNvPicPr>
          <p:nvPr>
            <p:ph idx="1"/>
          </p:nvPr>
        </p:nvPicPr>
        <p:blipFill>
          <a:blip r:embed="rId2"/>
          <a:srcRect l="9434" t="6897" b="2299"/>
          <a:stretch>
            <a:fillRect/>
          </a:stretch>
        </p:blipFill>
        <p:spPr>
          <a:xfrm rot="5400000">
            <a:off x="2928928" y="-1500223"/>
            <a:ext cx="3429022" cy="7143801"/>
          </a:xfrm>
        </p:spPr>
      </p:pic>
      <p:pic>
        <p:nvPicPr>
          <p:cNvPr id="5" name="Picture 4" descr="Scan2.jpg"/>
          <p:cNvPicPr>
            <a:picLocks noChangeAspect="1"/>
          </p:cNvPicPr>
          <p:nvPr/>
        </p:nvPicPr>
        <p:blipFill>
          <a:blip r:embed="rId3" cstate="print"/>
          <a:srcRect l="28511" t="59155" r="14185" b="2817"/>
          <a:stretch>
            <a:fillRect/>
          </a:stretch>
        </p:blipFill>
        <p:spPr>
          <a:xfrm>
            <a:off x="1428728" y="4286256"/>
            <a:ext cx="2857520" cy="1928826"/>
          </a:xfrm>
          <a:prstGeom prst="rect">
            <a:avLst/>
          </a:prstGeom>
        </p:spPr>
      </p:pic>
      <p:pic>
        <p:nvPicPr>
          <p:cNvPr id="6" name="Picture 5" descr="Scan3.jpg"/>
          <p:cNvPicPr>
            <a:picLocks noChangeAspect="1"/>
          </p:cNvPicPr>
          <p:nvPr/>
        </p:nvPicPr>
        <p:blipFill>
          <a:blip r:embed="rId4"/>
          <a:srcRect l="8454" t="9375" r="34241" b="70833"/>
          <a:stretch>
            <a:fillRect/>
          </a:stretch>
        </p:blipFill>
        <p:spPr>
          <a:xfrm>
            <a:off x="5357818" y="4286256"/>
            <a:ext cx="2857520" cy="13573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50" y="428604"/>
            <a:ext cx="8929750" cy="4801314"/>
          </a:xfrm>
          <a:prstGeom prst="rect">
            <a:avLst/>
          </a:prstGeom>
        </p:spPr>
        <p:txBody>
          <a:bodyPr wrap="square">
            <a:spAutoFit/>
          </a:bodyPr>
          <a:lstStyle/>
          <a:p>
            <a:r>
              <a:rPr lang="en-US" dirty="0" smtClean="0"/>
              <a:t> Limitations of Rayleigh-Jeans law. </a:t>
            </a:r>
            <a:r>
              <a:rPr lang="en-US" dirty="0"/>
              <a:t>It fits the experimentally observed blackbody</a:t>
            </a:r>
          </a:p>
          <a:p>
            <a:r>
              <a:rPr lang="en-US" dirty="0"/>
              <a:t>intensity curves such as those shown in Figure 9.12, but only at high temperatures</a:t>
            </a:r>
          </a:p>
          <a:p>
            <a:r>
              <a:rPr lang="en-US" dirty="0"/>
              <a:t>and only in long-wavelength regions of the spectrum. Most problematic is</a:t>
            </a:r>
          </a:p>
          <a:p>
            <a:r>
              <a:rPr lang="en-US" dirty="0"/>
              <a:t>the short-wavelength intensity predicted by the Rayleigh-Jeans law: It indicates that</a:t>
            </a:r>
          </a:p>
          <a:p>
            <a:r>
              <a:rPr lang="en-US" dirty="0"/>
              <a:t>as the wavelength gets smaller, the energy density </a:t>
            </a:r>
            <a:r>
              <a:rPr lang="en-US" i="1" dirty="0" err="1"/>
              <a:t>dr</a:t>
            </a:r>
            <a:r>
              <a:rPr lang="en-US" i="1" dirty="0"/>
              <a:t> given off in the wavelength</a:t>
            </a:r>
          </a:p>
          <a:p>
            <a:r>
              <a:rPr lang="en-US" dirty="0"/>
              <a:t>interval</a:t>
            </a:r>
          </a:p>
          <a:p>
            <a:r>
              <a:rPr lang="en-US" i="1" dirty="0"/>
              <a:t>dl goes up by a factor of the fourth power. (This is a consequence of the </a:t>
            </a:r>
            <a:r>
              <a:rPr lang="en-US" i="1" dirty="0" smtClean="0"/>
              <a:t>l</a:t>
            </a:r>
            <a:r>
              <a:rPr lang="en-US" i="1" baseline="30000" dirty="0" smtClean="0"/>
              <a:t>4</a:t>
            </a:r>
            <a:r>
              <a:rPr lang="en-US" i="1" dirty="0" smtClean="0"/>
              <a:t> </a:t>
            </a:r>
            <a:r>
              <a:rPr lang="en-US" dirty="0" smtClean="0"/>
              <a:t>term </a:t>
            </a:r>
            <a:r>
              <a:rPr lang="en-US" dirty="0"/>
              <a:t>in the denominator of equation 9.20.) The final result is shown in Figure </a:t>
            </a:r>
            <a:r>
              <a:rPr lang="en-US" dirty="0" smtClean="0"/>
              <a:t>9.13, which </a:t>
            </a:r>
            <a:r>
              <a:rPr lang="en-US" dirty="0"/>
              <a:t>compares the Rayleigh-Jeans equation with the known blackbody behavior:</a:t>
            </a:r>
          </a:p>
          <a:p>
            <a:r>
              <a:rPr lang="en-US" dirty="0"/>
              <a:t>The intensity predicted by the Rayleigh-Jeans law </a:t>
            </a:r>
            <a:r>
              <a:rPr lang="en-US" b="1" dirty="0"/>
              <a:t>approaches infinity </a:t>
            </a:r>
            <a:r>
              <a:rPr lang="en-US" dirty="0"/>
              <a:t>as the </a:t>
            </a:r>
            <a:r>
              <a:rPr lang="en-US" b="1" dirty="0"/>
              <a:t>wavelength</a:t>
            </a:r>
          </a:p>
          <a:p>
            <a:r>
              <a:rPr lang="en-US" dirty="0"/>
              <a:t>of the light </a:t>
            </a:r>
            <a:r>
              <a:rPr lang="en-US" b="1" dirty="0"/>
              <a:t>approaches zero</a:t>
            </a:r>
            <a:r>
              <a:rPr lang="en-US" dirty="0"/>
              <a:t>. In terms of Rayleigh’s assumption, it suggests</a:t>
            </a:r>
          </a:p>
          <a:p>
            <a:r>
              <a:rPr lang="en-US" dirty="0"/>
              <a:t>that the smaller the wavelength of the light, the lesser the energy of the light, and</a:t>
            </a:r>
          </a:p>
          <a:p>
            <a:r>
              <a:rPr lang="en-US" dirty="0"/>
              <a:t>so the easier it should be for a blackbody to radiate that light. </a:t>
            </a:r>
            <a:r>
              <a:rPr lang="en-US" b="1" dirty="0"/>
              <a:t>Infinite intensities,</a:t>
            </a:r>
          </a:p>
          <a:p>
            <a:r>
              <a:rPr lang="en-US" b="1" dirty="0"/>
              <a:t>however, are impossible to obtain</a:t>
            </a:r>
            <a:r>
              <a:rPr lang="en-US" dirty="0"/>
              <a:t>! It was obvious from experiments of the time that</a:t>
            </a:r>
          </a:p>
          <a:p>
            <a:r>
              <a:rPr lang="en-US" dirty="0"/>
              <a:t>the intensity of light at shorter wavelengths does not approach infinity. Instead, the</a:t>
            </a:r>
          </a:p>
          <a:p>
            <a:r>
              <a:rPr lang="en-US" b="1" dirty="0"/>
              <a:t>intensities tapered off to zero as the wavelength shortened</a:t>
            </a:r>
            <a:r>
              <a:rPr lang="en-US" dirty="0"/>
              <a:t>. The Rayleigh-Jeans law</a:t>
            </a:r>
          </a:p>
          <a:p>
            <a:r>
              <a:rPr lang="en-US" dirty="0"/>
              <a:t>predicts an </a:t>
            </a:r>
            <a:r>
              <a:rPr lang="en-US" b="1" i="1" dirty="0"/>
              <a:t>ultraviolet catastrophe </a:t>
            </a:r>
            <a:r>
              <a:rPr lang="en-US" i="1" dirty="0"/>
              <a:t>that does not occur.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000100" y="142852"/>
            <a:ext cx="7219950" cy="4724400"/>
          </a:xfrm>
          <a:prstGeom prst="rect">
            <a:avLst/>
          </a:prstGeom>
          <a:noFill/>
          <a:ln w="9525">
            <a:noFill/>
            <a:miter lim="800000"/>
            <a:headEnd/>
            <a:tailEnd/>
          </a:ln>
          <a:effectLst/>
        </p:spPr>
      </p:pic>
      <p:sp>
        <p:nvSpPr>
          <p:cNvPr id="6" name="Rectangle 5"/>
          <p:cNvSpPr/>
          <p:nvPr/>
        </p:nvSpPr>
        <p:spPr>
          <a:xfrm>
            <a:off x="714348" y="5072074"/>
            <a:ext cx="8286808" cy="923330"/>
          </a:xfrm>
          <a:prstGeom prst="rect">
            <a:avLst/>
          </a:prstGeom>
        </p:spPr>
        <p:txBody>
          <a:bodyPr wrap="square">
            <a:spAutoFit/>
          </a:bodyPr>
          <a:lstStyle/>
          <a:p>
            <a:r>
              <a:rPr lang="en-US" dirty="0" smtClean="0"/>
              <a:t>Early attempts at modeling the behavior of a blackbody included the Rayleigh-Jeans</a:t>
            </a:r>
          </a:p>
          <a:p>
            <a:r>
              <a:rPr lang="en-US" dirty="0" smtClean="0"/>
              <a:t>law. But as this plot illustrates, at one end of the spectrum the calculated intensity grows upward to infinity, the so-called ultraviolet catastrophe.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8429684" cy="1569660"/>
          </a:xfrm>
          <a:prstGeom prst="rect">
            <a:avLst/>
          </a:prstGeom>
        </p:spPr>
        <p:txBody>
          <a:bodyPr wrap="square">
            <a:spAutoFit/>
          </a:bodyPr>
          <a:lstStyle/>
          <a:p>
            <a:r>
              <a:rPr lang="en-US" sz="1600" b="1" dirty="0" smtClean="0"/>
              <a:t>Quantum Theory</a:t>
            </a:r>
          </a:p>
          <a:p>
            <a:pPr algn="just"/>
            <a:r>
              <a:rPr lang="en-US" sz="1600" dirty="0" smtClean="0"/>
              <a:t>The first step to a better understanding of the universe came in 1900 when the German physicist Max Karl Ernst Ludwig Planck proposed a relatively simple equation to predict the intensities of blackbody radiation. There is some speculation that Planck came up with an equation that fit the data and then Reasoned out a justification, rather than supposing a new idea and working it up to</a:t>
            </a:r>
          </a:p>
          <a:p>
            <a:r>
              <a:rPr lang="en-US" sz="1600" dirty="0" smtClean="0"/>
              <a:t>see what would happen.</a:t>
            </a:r>
            <a:endParaRPr lang="en-US" sz="1600" dirty="0"/>
          </a:p>
        </p:txBody>
      </p:sp>
      <p:sp>
        <p:nvSpPr>
          <p:cNvPr id="5" name="Rectangle 4"/>
          <p:cNvSpPr/>
          <p:nvPr/>
        </p:nvSpPr>
        <p:spPr>
          <a:xfrm>
            <a:off x="3428992" y="1928802"/>
            <a:ext cx="5000660" cy="3046988"/>
          </a:xfrm>
          <a:prstGeom prst="rect">
            <a:avLst/>
          </a:prstGeom>
        </p:spPr>
        <p:txBody>
          <a:bodyPr wrap="square">
            <a:spAutoFit/>
          </a:bodyPr>
          <a:lstStyle/>
          <a:p>
            <a:r>
              <a:rPr lang="en-US" sz="1600" dirty="0" smtClean="0"/>
              <a:t>Planck treated light as interacting with electric oscillations in matter. He supposed that the energy of these oscillations was not arbitrary, but proportional to their frequency </a:t>
            </a:r>
            <a:r>
              <a:rPr lang="el-GR" sz="1600" dirty="0" smtClean="0"/>
              <a:t>ν</a:t>
            </a:r>
            <a:r>
              <a:rPr lang="en-US" sz="1600" dirty="0" smtClean="0"/>
              <a:t>:</a:t>
            </a:r>
          </a:p>
          <a:p>
            <a:endParaRPr lang="en-SG" sz="1600" dirty="0" smtClean="0"/>
          </a:p>
          <a:p>
            <a:endParaRPr lang="en-US" sz="1600" dirty="0" smtClean="0"/>
          </a:p>
          <a:p>
            <a:pPr algn="just"/>
            <a:r>
              <a:rPr lang="en-US" sz="1600" dirty="0" smtClean="0"/>
              <a:t>Planck called this amount of energy a </a:t>
            </a:r>
            <a:r>
              <a:rPr lang="en-US" sz="1600" i="1" dirty="0" smtClean="0"/>
              <a:t>quantum, and we consider that the energy of the oscillator is quantized. According to classical mechanics, a system can absorb or emit any amount of energy, but Planck’s hypothesis energy emitted by a black body is restricted to an integral number of certain minimum E. </a:t>
            </a:r>
            <a:endParaRPr lang="en-US" sz="1600" dirty="0"/>
          </a:p>
        </p:txBody>
      </p:sp>
      <p:pic>
        <p:nvPicPr>
          <p:cNvPr id="2050" name="Picture 2"/>
          <p:cNvPicPr>
            <a:picLocks noChangeAspect="1" noChangeArrowheads="1"/>
          </p:cNvPicPr>
          <p:nvPr/>
        </p:nvPicPr>
        <p:blipFill>
          <a:blip r:embed="rId2"/>
          <a:srcRect/>
          <a:stretch>
            <a:fillRect/>
          </a:stretch>
        </p:blipFill>
        <p:spPr bwMode="auto">
          <a:xfrm>
            <a:off x="5000628" y="3000372"/>
            <a:ext cx="885825" cy="3619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8596" y="2143116"/>
            <a:ext cx="2373226" cy="2605093"/>
          </a:xfrm>
          <a:prstGeom prst="rect">
            <a:avLst/>
          </a:prstGeom>
          <a:noFill/>
          <a:ln w="9525">
            <a:noFill/>
            <a:miter lim="800000"/>
            <a:headEnd/>
            <a:tailEnd/>
          </a:ln>
          <a:effectLst/>
        </p:spPr>
      </p:pic>
      <p:sp>
        <p:nvSpPr>
          <p:cNvPr id="8" name="Rectangle 7"/>
          <p:cNvSpPr/>
          <p:nvPr/>
        </p:nvSpPr>
        <p:spPr>
          <a:xfrm>
            <a:off x="428596" y="5286388"/>
            <a:ext cx="2571768" cy="523220"/>
          </a:xfrm>
          <a:prstGeom prst="rect">
            <a:avLst/>
          </a:prstGeom>
        </p:spPr>
        <p:txBody>
          <a:bodyPr wrap="square">
            <a:spAutoFit/>
          </a:bodyPr>
          <a:lstStyle/>
          <a:p>
            <a:pPr algn="just"/>
            <a:r>
              <a:rPr lang="en-US" sz="1400" dirty="0" smtClean="0"/>
              <a:t>Max Karl Ernst Ludwig Planck (1858–1947).</a:t>
            </a:r>
            <a:endParaRPr lang="en-US" sz="1400" dirty="0"/>
          </a:p>
        </p:txBody>
      </p:sp>
      <p:sp>
        <p:nvSpPr>
          <p:cNvPr id="9" name="Rectangle 8"/>
          <p:cNvSpPr/>
          <p:nvPr/>
        </p:nvSpPr>
        <p:spPr>
          <a:xfrm>
            <a:off x="3428992" y="5143512"/>
            <a:ext cx="4572000" cy="369332"/>
          </a:xfrm>
          <a:prstGeom prst="rect">
            <a:avLst/>
          </a:prstGeom>
        </p:spPr>
        <p:txBody>
          <a:bodyPr>
            <a:spAutoFit/>
          </a:bodyPr>
          <a:lstStyle/>
          <a:p>
            <a:pPr algn="just"/>
            <a:r>
              <a:rPr lang="en-US" b="1" dirty="0" smtClean="0"/>
              <a:t>Planck’s </a:t>
            </a:r>
            <a:r>
              <a:rPr lang="en-US" b="1" i="1" dirty="0" smtClean="0"/>
              <a:t>radiation distribution law</a:t>
            </a:r>
            <a:endParaRPr lang="en-US" b="1" dirty="0"/>
          </a:p>
        </p:txBody>
      </p:sp>
      <p:pic>
        <p:nvPicPr>
          <p:cNvPr id="2052" name="Picture 4"/>
          <p:cNvPicPr>
            <a:picLocks noChangeAspect="1" noChangeArrowheads="1"/>
          </p:cNvPicPr>
          <p:nvPr/>
        </p:nvPicPr>
        <p:blipFill>
          <a:blip r:embed="rId4"/>
          <a:srcRect/>
          <a:stretch>
            <a:fillRect/>
          </a:stretch>
        </p:blipFill>
        <p:spPr bwMode="auto">
          <a:xfrm>
            <a:off x="4286248" y="5429264"/>
            <a:ext cx="2781300" cy="895350"/>
          </a:xfrm>
          <a:prstGeom prst="rect">
            <a:avLst/>
          </a:prstGeom>
          <a:noFill/>
          <a:ln w="9525">
            <a:noFill/>
            <a:miter lim="800000"/>
            <a:headEnd/>
            <a:tailEnd/>
          </a:ln>
          <a:effectLst/>
        </p:spPr>
      </p:pic>
      <p:sp>
        <p:nvSpPr>
          <p:cNvPr id="11" name="Rectangle 10"/>
          <p:cNvSpPr/>
          <p:nvPr/>
        </p:nvSpPr>
        <p:spPr>
          <a:xfrm>
            <a:off x="1000100" y="6165503"/>
            <a:ext cx="7715304" cy="692497"/>
          </a:xfrm>
          <a:prstGeom prst="rect">
            <a:avLst/>
          </a:prstGeom>
        </p:spPr>
        <p:txBody>
          <a:bodyPr wrap="square">
            <a:spAutoFit/>
          </a:bodyPr>
          <a:lstStyle/>
          <a:p>
            <a:r>
              <a:rPr lang="en-US" sz="1300" dirty="0" smtClean="0"/>
              <a:t>where l is the wavelength of the light, </a:t>
            </a:r>
            <a:r>
              <a:rPr lang="en-US" sz="1300" i="1" dirty="0" smtClean="0"/>
              <a:t>c is the speed of light, k is Boltzmann’s</a:t>
            </a:r>
          </a:p>
          <a:p>
            <a:r>
              <a:rPr lang="en-US" sz="1300" dirty="0" smtClean="0"/>
              <a:t>constant, and </a:t>
            </a:r>
            <a:r>
              <a:rPr lang="en-US" sz="1300" i="1" dirty="0" smtClean="0"/>
              <a:t>T is the absolute temperature and h is Planck’s constant. Its</a:t>
            </a:r>
          </a:p>
          <a:p>
            <a:r>
              <a:rPr lang="en-US" sz="1300" dirty="0" smtClean="0"/>
              <a:t>value is about 6.626 x 10</a:t>
            </a:r>
            <a:r>
              <a:rPr lang="en-US" sz="1300" baseline="30000" dirty="0" smtClean="0"/>
              <a:t>-34</a:t>
            </a:r>
            <a:r>
              <a:rPr lang="en-US" sz="1300" dirty="0" smtClean="0"/>
              <a:t> J.s</a:t>
            </a:r>
            <a:endParaRPr lang="en-US" sz="1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2311</Words>
  <Application>Microsoft Office PowerPoint</Application>
  <PresentationFormat>On-screen Show (4:3)</PresentationFormat>
  <Paragraphs>120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Madhavan</dc:creator>
  <cp:lastModifiedBy>Microsoft</cp:lastModifiedBy>
  <cp:revision>30</cp:revision>
  <dcterms:created xsi:type="dcterms:W3CDTF">2020-02-15T06:07:58Z</dcterms:created>
  <dcterms:modified xsi:type="dcterms:W3CDTF">2020-03-17T06:35:33Z</dcterms:modified>
</cp:coreProperties>
</file>